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320" r:id="rId4"/>
    <p:sldId id="291" r:id="rId5"/>
    <p:sldId id="308" r:id="rId6"/>
    <p:sldId id="332" r:id="rId7"/>
    <p:sldId id="333" r:id="rId8"/>
    <p:sldId id="335" r:id="rId9"/>
    <p:sldId id="336" r:id="rId10"/>
    <p:sldId id="334" r:id="rId11"/>
    <p:sldId id="321" r:id="rId12"/>
    <p:sldId id="259" r:id="rId13"/>
    <p:sldId id="260" r:id="rId14"/>
    <p:sldId id="262" r:id="rId15"/>
    <p:sldId id="322" r:id="rId16"/>
    <p:sldId id="265" r:id="rId17"/>
    <p:sldId id="312" r:id="rId18"/>
    <p:sldId id="325" r:id="rId19"/>
    <p:sldId id="326" r:id="rId20"/>
    <p:sldId id="327" r:id="rId21"/>
    <p:sldId id="328" r:id="rId22"/>
    <p:sldId id="323" r:id="rId23"/>
    <p:sldId id="283" r:id="rId24"/>
    <p:sldId id="324" r:id="rId25"/>
    <p:sldId id="284" r:id="rId26"/>
    <p:sldId id="304" r:id="rId27"/>
    <p:sldId id="286" r:id="rId28"/>
    <p:sldId id="267" r:id="rId29"/>
    <p:sldId id="302" r:id="rId30"/>
    <p:sldId id="272" r:id="rId31"/>
    <p:sldId id="329" r:id="rId32"/>
    <p:sldId id="337" r:id="rId33"/>
    <p:sldId id="330" r:id="rId34"/>
    <p:sldId id="339" r:id="rId35"/>
    <p:sldId id="338" r:id="rId36"/>
    <p:sldId id="277" r:id="rId37"/>
    <p:sldId id="311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68" autoAdjust="0"/>
  </p:normalViewPr>
  <p:slideViewPr>
    <p:cSldViewPr>
      <p:cViewPr varScale="1">
        <p:scale>
          <a:sx n="116" d="100"/>
          <a:sy n="116" d="100"/>
        </p:scale>
        <p:origin x="146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FD76F-DCFF-4163-AE21-0D760226BDF9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25718-68DD-4918-9138-F38E6C629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7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276C-EEC7-4DE8-9BB7-6A0D15D7EF45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F796-6045-44B6-B7D7-0D205B8E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7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276C-EEC7-4DE8-9BB7-6A0D15D7EF45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F796-6045-44B6-B7D7-0D205B8E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1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276C-EEC7-4DE8-9BB7-6A0D15D7EF45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F796-6045-44B6-B7D7-0D205B8E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6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276C-EEC7-4DE8-9BB7-6A0D15D7EF45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F796-6045-44B6-B7D7-0D205B8E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5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276C-EEC7-4DE8-9BB7-6A0D15D7EF45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F796-6045-44B6-B7D7-0D205B8E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3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276C-EEC7-4DE8-9BB7-6A0D15D7EF45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F796-6045-44B6-B7D7-0D205B8E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0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276C-EEC7-4DE8-9BB7-6A0D15D7EF45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F796-6045-44B6-B7D7-0D205B8E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2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276C-EEC7-4DE8-9BB7-6A0D15D7EF45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F796-6045-44B6-B7D7-0D205B8E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34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276C-EEC7-4DE8-9BB7-6A0D15D7EF45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F796-6045-44B6-B7D7-0D205B8E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1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276C-EEC7-4DE8-9BB7-6A0D15D7EF45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F796-6045-44B6-B7D7-0D205B8E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0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276C-EEC7-4DE8-9BB7-6A0D15D7EF45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F796-6045-44B6-B7D7-0D205B8E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F276C-EEC7-4DE8-9BB7-6A0D15D7EF45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FF796-6045-44B6-B7D7-0D205B8E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4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i="1" dirty="0"/>
              <a:t>SOLAR ENERGY SYSTEMS FOR AGRICULTURE, BUSINESS, AND RESIDENTIAL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8800"/>
            <a:ext cx="3290890" cy="4018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762114"/>
            <a:ext cx="3290890" cy="10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1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SOLAR HAS AN INERENT TIME OF DAY BENEFIT COMPARED TO WIND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2" y="1524000"/>
            <a:ext cx="6848475" cy="51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40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Solar Is More </a:t>
            </a:r>
            <a:br>
              <a:rPr lang="en-US" dirty="0"/>
            </a:br>
            <a:r>
              <a:rPr lang="en-US" dirty="0"/>
              <a:t>Than Panels and Inverters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3800" y="3048000"/>
            <a:ext cx="1197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TED VIDEO</a:t>
            </a:r>
          </a:p>
        </p:txBody>
      </p:sp>
      <p:pic>
        <p:nvPicPr>
          <p:cNvPr id="4" name="Alex Laskey - How Behavioral Science Can Lower Your Energy Bill 2013 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447800"/>
            <a:ext cx="8610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Array Configuration Makes Us Different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1574800"/>
            <a:ext cx="6591300" cy="370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55626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Simple design with panels mounted on a single horizontal pipe that is</a:t>
            </a:r>
          </a:p>
          <a:p>
            <a:pPr algn="ctr"/>
            <a:r>
              <a:rPr lang="en-US" dirty="0"/>
              <a:t>supported by legs </a:t>
            </a:r>
          </a:p>
        </p:txBody>
      </p:sp>
    </p:spTree>
    <p:extLst>
      <p:ext uri="{BB962C8B-B14F-4D97-AF65-F5344CB8AC3E}">
        <p14:creationId xmlns:p14="http://schemas.microsoft.com/office/powerpoint/2010/main" val="1372090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447800"/>
          </a:xfrm>
        </p:spPr>
        <p:txBody>
          <a:bodyPr>
            <a:normAutofit/>
          </a:bodyPr>
          <a:lstStyle/>
          <a:p>
            <a:r>
              <a:rPr lang="en-US" sz="2800" i="1" dirty="0"/>
              <a:t>Panels are bolted to outriggers which are fastened directly to welded plate on the horizontal pipe.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39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90600"/>
            <a:ext cx="5638800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228600"/>
            <a:ext cx="704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Patented Cam Lock Simplifies Adjustment</a:t>
            </a:r>
          </a:p>
        </p:txBody>
      </p:sp>
    </p:spTree>
    <p:extLst>
      <p:ext uri="{BB962C8B-B14F-4D97-AF65-F5344CB8AC3E}">
        <p14:creationId xmlns:p14="http://schemas.microsoft.com/office/powerpoint/2010/main" val="2399809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Simple Mechanical Jack Does The Adjusting of the Array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7044" y="3352800"/>
            <a:ext cx="2489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Adjustment Demo Video</a:t>
            </a:r>
          </a:p>
        </p:txBody>
      </p:sp>
      <p:pic>
        <p:nvPicPr>
          <p:cNvPr id="5" name="SolarC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0"/>
            <a:ext cx="8839200" cy="49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609600"/>
            <a:ext cx="6649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This is why SIMPLE is better than AUTO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49" y="2209800"/>
            <a:ext cx="7739063" cy="343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92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9069" y="152400"/>
            <a:ext cx="4195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IS ANGLE IMPORTANT?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57200" y="36479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97212"/>
            <a:ext cx="6581775" cy="478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38800"/>
            <a:ext cx="9222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WITHOUT SOLAR TILT WE WOULDN’T HAVE SEASONS</a:t>
            </a:r>
          </a:p>
        </p:txBody>
      </p:sp>
    </p:spTree>
    <p:extLst>
      <p:ext uri="{BB962C8B-B14F-4D97-AF65-F5344CB8AC3E}">
        <p14:creationId xmlns:p14="http://schemas.microsoft.com/office/powerpoint/2010/main" val="1476659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ANGLE MATTERS AND RARELY IS THE IMPACT VISIBLE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60171" y="3352800"/>
            <a:ext cx="282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SHOW LIGHT IMPACT VIDEO</a:t>
            </a:r>
          </a:p>
        </p:txBody>
      </p:sp>
      <p:pic>
        <p:nvPicPr>
          <p:cNvPr id="5" name="SolarCam Ligh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447800"/>
            <a:ext cx="88392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7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Sun’s Path Means Perfect Angle Rarely Happens.  The Best One Can Do Is to Get the Best Average Angle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057400"/>
            <a:ext cx="5572125" cy="45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79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/>
              <a:t>Who We Are/What We 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1905000"/>
            <a:ext cx="723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business is part of a seven-store farm equipment enterprise that was started in 1987</a:t>
            </a:r>
          </a:p>
          <a:p>
            <a:endParaRPr lang="en-US" dirty="0"/>
          </a:p>
          <a:p>
            <a:r>
              <a:rPr lang="en-US" dirty="0"/>
              <a:t>We sold six </a:t>
            </a:r>
            <a:r>
              <a:rPr lang="en-US" dirty="0" err="1"/>
              <a:t>Bergey</a:t>
            </a:r>
            <a:r>
              <a:rPr lang="en-US" dirty="0"/>
              <a:t> 10Kw wind turbines from 2009 thru 2011</a:t>
            </a:r>
          </a:p>
          <a:p>
            <a:endParaRPr lang="en-US" dirty="0"/>
          </a:p>
          <a:p>
            <a:r>
              <a:rPr lang="en-US" dirty="0"/>
              <a:t>We now have a five year old solar brand as part of our product offering</a:t>
            </a:r>
          </a:p>
          <a:p>
            <a:r>
              <a:rPr lang="en-US" dirty="0"/>
              <a:t>with a Hoosier Heritage.</a:t>
            </a:r>
          </a:p>
          <a:p>
            <a:endParaRPr lang="en-US" dirty="0"/>
          </a:p>
          <a:p>
            <a:r>
              <a:rPr lang="en-US" dirty="0"/>
              <a:t>WE OFFER A UNIQUE SOLAR SYSTEM THAT USES SIMPLICITY AND CUTTING EDGE TECHNOLOGY AT THE SAME TIME TO PRODUCE MAXIMUM VALUE!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4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630362"/>
          </a:xfrm>
        </p:spPr>
        <p:txBody>
          <a:bodyPr>
            <a:normAutofit fontScale="90000"/>
          </a:bodyPr>
          <a:lstStyle/>
          <a:p>
            <a:r>
              <a:rPr lang="en-US" sz="6000" i="1" dirty="0"/>
              <a:t>TILT VS NON-TILT,</a:t>
            </a:r>
            <a:br>
              <a:rPr lang="en-US" sz="6000" i="1" dirty="0"/>
            </a:br>
            <a:r>
              <a:rPr lang="en-US" sz="6000" i="1" dirty="0"/>
              <a:t>THERE ARE OTHER BENEFITS.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8229600" cy="46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28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/>
              <a:t>ADJACENT SOLARCAM 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5" y="1600200"/>
            <a:ext cx="839600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76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Solar Work?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5867400" cy="38903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5791200"/>
            <a:ext cx="7112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Solar is Simple With No Moving Parts</a:t>
            </a:r>
          </a:p>
        </p:txBody>
      </p:sp>
    </p:spTree>
    <p:extLst>
      <p:ext uri="{BB962C8B-B14F-4D97-AF65-F5344CB8AC3E}">
        <p14:creationId xmlns:p14="http://schemas.microsoft.com/office/powerpoint/2010/main" val="3950516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Autofit/>
          </a:bodyPr>
          <a:lstStyle/>
          <a:p>
            <a:r>
              <a:rPr lang="en-US" sz="3600" i="1" dirty="0" err="1"/>
              <a:t>Solarworld</a:t>
            </a:r>
            <a:r>
              <a:rPr lang="en-US" sz="3600" i="1" dirty="0"/>
              <a:t> Panels offer legacy</a:t>
            </a:r>
            <a:br>
              <a:rPr lang="en-US" sz="3600" i="1" dirty="0"/>
            </a:br>
            <a:r>
              <a:rPr lang="en-US" sz="3600" i="1" dirty="0"/>
              <a:t>performance, solid company support</a:t>
            </a:r>
            <a:br>
              <a:rPr lang="en-US" sz="3600" i="1" dirty="0"/>
            </a:br>
            <a:r>
              <a:rPr lang="en-US" sz="3600" i="1" dirty="0"/>
              <a:t>and competitive pricing!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8026" y="5723642"/>
            <a:ext cx="778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25-year warranty, 30 + year expected life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79094"/>
            <a:ext cx="2235299" cy="3676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236220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Buying an unproven or low-cost</a:t>
            </a:r>
          </a:p>
          <a:p>
            <a:pPr algn="ctr"/>
            <a:r>
              <a:rPr lang="en-US" sz="3200" dirty="0"/>
              <a:t>Panel is a common mistake</a:t>
            </a:r>
          </a:p>
        </p:txBody>
      </p:sp>
    </p:spTree>
    <p:extLst>
      <p:ext uri="{BB962C8B-B14F-4D97-AF65-F5344CB8AC3E}">
        <p14:creationId xmlns:p14="http://schemas.microsoft.com/office/powerpoint/2010/main" val="2465917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IS WHAT LOW COST LOOKS LIKE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87220"/>
            <a:ext cx="5486400" cy="3083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5427392"/>
            <a:ext cx="6996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SOMETIMES LOW COST ISN’T LOW PRICE</a:t>
            </a:r>
          </a:p>
        </p:txBody>
      </p:sp>
    </p:spTree>
    <p:extLst>
      <p:ext uri="{BB962C8B-B14F-4D97-AF65-F5344CB8AC3E}">
        <p14:creationId xmlns:p14="http://schemas.microsoft.com/office/powerpoint/2010/main" val="2861628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dirty="0" err="1"/>
              <a:t>Enphase</a:t>
            </a:r>
            <a:r>
              <a:rPr lang="en-US" i="1" dirty="0"/>
              <a:t> </a:t>
            </a:r>
            <a:r>
              <a:rPr lang="en-US" i="1" dirty="0" err="1"/>
              <a:t>Microinverters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>Only Option Other Than String Inverter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057400"/>
            <a:ext cx="4000500" cy="2857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2309" y="5105400"/>
            <a:ext cx="63993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Provides per-panel performance data</a:t>
            </a:r>
          </a:p>
          <a:p>
            <a:r>
              <a:rPr lang="en-US" sz="3200" dirty="0"/>
              <a:t>And Lifetime of Value</a:t>
            </a:r>
          </a:p>
        </p:txBody>
      </p:sp>
    </p:spTree>
    <p:extLst>
      <p:ext uri="{BB962C8B-B14F-4D97-AF65-F5344CB8AC3E}">
        <p14:creationId xmlns:p14="http://schemas.microsoft.com/office/powerpoint/2010/main" val="1010855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Frost, Snow, and Reporting are big issues that micro-inverters help fix.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2200"/>
            <a:ext cx="8839200" cy="248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21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Check Performance and </a:t>
            </a:r>
            <a:br>
              <a:rPr lang="en-US" i="1" dirty="0"/>
            </a:br>
            <a:r>
              <a:rPr lang="en-US" i="1" dirty="0"/>
              <a:t>History via Internet!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1643062"/>
            <a:ext cx="4591050" cy="3571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742" y="5451247"/>
            <a:ext cx="88025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AFTER INSTALLATION YOU HAVE TO MAINTAIN THE SYSTEM</a:t>
            </a:r>
          </a:p>
          <a:p>
            <a:pPr algn="ctr"/>
            <a:r>
              <a:rPr lang="en-US" sz="2800" dirty="0"/>
              <a:t>MICROINVERTERS DO THAT BETTER THAN ANY OTHER!</a:t>
            </a:r>
          </a:p>
        </p:txBody>
      </p:sp>
    </p:spTree>
    <p:extLst>
      <p:ext uri="{BB962C8B-B14F-4D97-AF65-F5344CB8AC3E}">
        <p14:creationId xmlns:p14="http://schemas.microsoft.com/office/powerpoint/2010/main" val="3784494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1844" y="685800"/>
            <a:ext cx="67603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/>
              <a:t>This is what your electric bill should look like!</a:t>
            </a:r>
          </a:p>
          <a:p>
            <a:pPr algn="ctr"/>
            <a:r>
              <a:rPr lang="en-US" sz="2800" i="1" dirty="0"/>
              <a:t>Our home is totally electric!</a:t>
            </a:r>
          </a:p>
          <a:p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48884" y="752475"/>
            <a:ext cx="5086351" cy="67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99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5821362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Purdue Study on Economics of Solar using data from our system verifies competitive costs compared to grid.</a:t>
            </a:r>
            <a:br>
              <a:rPr lang="en-US" i="1" dirty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sz="4000" dirty="0"/>
              <a:t>Go to </a:t>
            </a:r>
            <a:r>
              <a:rPr lang="en-US" sz="4000" dirty="0">
                <a:solidFill>
                  <a:srgbClr val="0070C0"/>
                </a:solidFill>
              </a:rPr>
              <a:t>www.agtechnologiesinc.com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for the entire report or ask and we’ll </a:t>
            </a:r>
            <a:br>
              <a:rPr lang="en-US" sz="4000" dirty="0"/>
            </a:br>
            <a:r>
              <a:rPr lang="en-US" sz="4000" dirty="0"/>
              <a:t>send a paper copy.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86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INNOVATION IS STANDARD EQUIPMENT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0925" y="2093913"/>
            <a:ext cx="5410200" cy="4057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2209800"/>
            <a:ext cx="2971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LOWERING A WIND TURBINE TOWER AT ANCILLA COLLEGE AUGUST 6, 2016 FOR THE FIVE-YEAR SERVICE.  THE AUXILIARY TOWER SAVES HIRING A CRANE, GREATLY REDUCES COSTS AND IS MUCH SIMPLER.</a:t>
            </a:r>
          </a:p>
        </p:txBody>
      </p:sp>
    </p:spTree>
    <p:extLst>
      <p:ext uri="{BB962C8B-B14F-4D97-AF65-F5344CB8AC3E}">
        <p14:creationId xmlns:p14="http://schemas.microsoft.com/office/powerpoint/2010/main" val="4175445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/>
              <a:t>Solar is Safe and Durable</a:t>
            </a:r>
            <a:r>
              <a:rPr lang="en-US" dirty="0"/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447800"/>
            <a:ext cx="7086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SAFETY IS ALWAYS IMPORTANT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MICROINVERTER SYSTEM HAS MAXIMUM 60V DC WHEREAS OTHER INVERTER SYSTEMS HAVE 1000V DC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HIGH VOLTAGE IS VERY DANGEROUS</a:t>
            </a:r>
          </a:p>
          <a:p>
            <a:pPr algn="ctr"/>
            <a:r>
              <a:rPr lang="en-US" sz="2800" b="1" u="sng" dirty="0">
                <a:solidFill>
                  <a:srgbClr val="FF0000"/>
                </a:solidFill>
              </a:rPr>
              <a:t>HIGH VOLTAGE CONTRIBUTES TO PANEL DECAY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Enphase Micro Inverters meet NEC code adopted Jan. 1, 2017 for rapid shutdown.</a:t>
            </a:r>
          </a:p>
        </p:txBody>
      </p:sp>
    </p:spTree>
    <p:extLst>
      <p:ext uri="{BB962C8B-B14F-4D97-AF65-F5344CB8AC3E}">
        <p14:creationId xmlns:p14="http://schemas.microsoft.com/office/powerpoint/2010/main" val="2749534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SOLARCAM PROVIDES PEAK EFFICIENCY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697510"/>
              </p:ext>
            </p:extLst>
          </p:nvPr>
        </p:nvGraphicFramePr>
        <p:xfrm>
          <a:off x="381000" y="2667000"/>
          <a:ext cx="8229601" cy="21484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6942">
                  <a:extLst>
                    <a:ext uri="{9D8B030D-6E8A-4147-A177-3AD203B41FA5}">
                      <a16:colId xmlns:a16="http://schemas.microsoft.com/office/drawing/2014/main" xmlns="" val="3347344920"/>
                    </a:ext>
                  </a:extLst>
                </a:gridCol>
                <a:gridCol w="1306685">
                  <a:extLst>
                    <a:ext uri="{9D8B030D-6E8A-4147-A177-3AD203B41FA5}">
                      <a16:colId xmlns:a16="http://schemas.microsoft.com/office/drawing/2014/main" xmlns="" val="2133777060"/>
                    </a:ext>
                  </a:extLst>
                </a:gridCol>
                <a:gridCol w="1281556">
                  <a:extLst>
                    <a:ext uri="{9D8B030D-6E8A-4147-A177-3AD203B41FA5}">
                      <a16:colId xmlns:a16="http://schemas.microsoft.com/office/drawing/2014/main" xmlns="" val="4210895671"/>
                    </a:ext>
                  </a:extLst>
                </a:gridCol>
                <a:gridCol w="1809256">
                  <a:extLst>
                    <a:ext uri="{9D8B030D-6E8A-4147-A177-3AD203B41FA5}">
                      <a16:colId xmlns:a16="http://schemas.microsoft.com/office/drawing/2014/main" xmlns="" val="3402382230"/>
                    </a:ext>
                  </a:extLst>
                </a:gridCol>
                <a:gridCol w="1206170">
                  <a:extLst>
                    <a:ext uri="{9D8B030D-6E8A-4147-A177-3AD203B41FA5}">
                      <a16:colId xmlns:a16="http://schemas.microsoft.com/office/drawing/2014/main" xmlns="" val="1589277509"/>
                    </a:ext>
                  </a:extLst>
                </a:gridCol>
                <a:gridCol w="1268992">
                  <a:extLst>
                    <a:ext uri="{9D8B030D-6E8A-4147-A177-3AD203B41FA5}">
                      <a16:colId xmlns:a16="http://schemas.microsoft.com/office/drawing/2014/main" xmlns="" val="3657103069"/>
                    </a:ext>
                  </a:extLst>
                </a:gridCol>
              </a:tblGrid>
              <a:tr h="1790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Production YTD to 11/3/2016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extLst>
                  <a:ext uri="{0D108BD9-81ED-4DB2-BD59-A6C34878D82A}">
                    <a16:rowId xmlns:a16="http://schemas.microsoft.com/office/drawing/2014/main" xmlns="" val="2451269727"/>
                  </a:ext>
                </a:extLst>
              </a:tr>
              <a:tr h="1790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extLst>
                  <a:ext uri="{0D108BD9-81ED-4DB2-BD59-A6C34878D82A}">
                    <a16:rowId xmlns:a16="http://schemas.microsoft.com/office/drawing/2014/main" xmlns="" val="1683492357"/>
                  </a:ext>
                </a:extLst>
              </a:tr>
              <a:tr h="179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Owner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System Brand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 DC Rating (Kw)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YTD 2016 (Kwh)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Kwh/Kw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% to K V REMC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extLst>
                  <a:ext uri="{0D108BD9-81ED-4DB2-BD59-A6C34878D82A}">
                    <a16:rowId xmlns:a16="http://schemas.microsoft.com/office/drawing/2014/main" xmlns="" val="331162329"/>
                  </a:ext>
                </a:extLst>
              </a:tr>
              <a:tr h="179041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extLst>
                  <a:ext uri="{0D108BD9-81ED-4DB2-BD59-A6C34878D82A}">
                    <a16:rowId xmlns:a16="http://schemas.microsoft.com/office/drawing/2014/main" xmlns="" val="2196284765"/>
                  </a:ext>
                </a:extLst>
              </a:tr>
              <a:tr h="179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Kankakee Valley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Solarcam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57.1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74359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1302.26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extLst>
                  <a:ext uri="{0D108BD9-81ED-4DB2-BD59-A6C34878D82A}">
                    <a16:rowId xmlns:a16="http://schemas.microsoft.com/office/drawing/2014/main" xmlns="" val="3642008899"/>
                  </a:ext>
                </a:extLst>
              </a:tr>
              <a:tr h="179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Phil Overdorph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Solarcam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65.2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81232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1245.89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96%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extLst>
                  <a:ext uri="{0D108BD9-81ED-4DB2-BD59-A6C34878D82A}">
                    <a16:rowId xmlns:a16="http://schemas.microsoft.com/office/drawing/2014/main" xmlns="" val="3004601835"/>
                  </a:ext>
                </a:extLst>
              </a:tr>
              <a:tr h="179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Dave Smith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Solarcam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29.45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37912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1287.35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99%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extLst>
                  <a:ext uri="{0D108BD9-81ED-4DB2-BD59-A6C34878D82A}">
                    <a16:rowId xmlns:a16="http://schemas.microsoft.com/office/drawing/2014/main" xmlns="" val="1719824498"/>
                  </a:ext>
                </a:extLst>
              </a:tr>
              <a:tr h="179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Crawfordsville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IMPA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3660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3944734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1077.80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83%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extLst>
                  <a:ext uri="{0D108BD9-81ED-4DB2-BD59-A6C34878D82A}">
                    <a16:rowId xmlns:a16="http://schemas.microsoft.com/office/drawing/2014/main" xmlns="" val="8239608"/>
                  </a:ext>
                </a:extLst>
              </a:tr>
              <a:tr h="179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Frankton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IMPA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1181889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984.91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76%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extLst>
                  <a:ext uri="{0D108BD9-81ED-4DB2-BD59-A6C34878D82A}">
                    <a16:rowId xmlns:a16="http://schemas.microsoft.com/office/drawing/2014/main" xmlns="" val="285962434"/>
                  </a:ext>
                </a:extLst>
              </a:tr>
              <a:tr h="179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Peru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IMPA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3660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3727318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1018.39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78%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extLst>
                  <a:ext uri="{0D108BD9-81ED-4DB2-BD59-A6C34878D82A}">
                    <a16:rowId xmlns:a16="http://schemas.microsoft.com/office/drawing/2014/main" xmlns="" val="588457857"/>
                  </a:ext>
                </a:extLst>
              </a:tr>
              <a:tr h="179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New Castle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Hoosier Energy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1339.2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1620812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1210.28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93%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extLst>
                  <a:ext uri="{0D108BD9-81ED-4DB2-BD59-A6C34878D82A}">
                    <a16:rowId xmlns:a16="http://schemas.microsoft.com/office/drawing/2014/main" xmlns="" val="976557476"/>
                  </a:ext>
                </a:extLst>
              </a:tr>
              <a:tr h="179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Mill Creek Elementary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Johnson Melloh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339000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1027.27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79%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2" marR="4712" marT="4712" marB="0" anchor="b"/>
                </a:tc>
                <a:extLst>
                  <a:ext uri="{0D108BD9-81ED-4DB2-BD59-A6C34878D82A}">
                    <a16:rowId xmlns:a16="http://schemas.microsoft.com/office/drawing/2014/main" xmlns="" val="1229497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961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PROVIDE ONE PRICE FOR EVERYTHING.  MOST VENDORS DON’T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905000"/>
            <a:ext cx="798635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DO INSTALLATION OF SOLAR PANELS WITH A DEDICATED CREW</a:t>
            </a:r>
          </a:p>
          <a:p>
            <a:endParaRPr lang="en-US" dirty="0"/>
          </a:p>
          <a:p>
            <a:r>
              <a:rPr lang="en-US" dirty="0"/>
              <a:t>WE’LL PROVIDE ELECTRICAL HOOKUP OR WORK WITH YOUR ELECTRICIAN</a:t>
            </a:r>
          </a:p>
          <a:p>
            <a:endParaRPr lang="en-US" dirty="0"/>
          </a:p>
          <a:p>
            <a:r>
              <a:rPr lang="en-US" dirty="0"/>
              <a:t>WE DO THE SIGN UP FOR YOU TO SELL CARBON CREDITS AND THEN TURN IT </a:t>
            </a:r>
          </a:p>
          <a:p>
            <a:r>
              <a:rPr lang="en-US" dirty="0"/>
              <a:t>OVER TO THE CUSTOMER</a:t>
            </a:r>
          </a:p>
          <a:p>
            <a:endParaRPr lang="en-US" dirty="0"/>
          </a:p>
          <a:p>
            <a:r>
              <a:rPr lang="en-US" dirty="0"/>
              <a:t>WE’LL DO THE PAPERWORK FOR THE UTILITY INTERCONNECTION</a:t>
            </a:r>
          </a:p>
          <a:p>
            <a:endParaRPr lang="en-US" dirty="0"/>
          </a:p>
          <a:p>
            <a:r>
              <a:rPr lang="en-US" dirty="0"/>
              <a:t>WE’LL SET UP THE SOLAR SYSTEM ON YOUR INTERNET SERVICE AT THE SITE SO YOU</a:t>
            </a:r>
          </a:p>
          <a:p>
            <a:r>
              <a:rPr lang="en-US" dirty="0"/>
              <a:t>MONITOR THE PERFORMANCE EASILY</a:t>
            </a:r>
          </a:p>
          <a:p>
            <a:endParaRPr lang="en-US" dirty="0"/>
          </a:p>
          <a:p>
            <a:r>
              <a:rPr lang="en-US" dirty="0"/>
              <a:t>WE ASSIST THE CUSTOMER’S USDA GRANT APPLICATION PROCESS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286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FEW IMPORTANT MATTERS</a:t>
            </a:r>
            <a:br>
              <a:rPr lang="en-US" dirty="0"/>
            </a:br>
            <a:r>
              <a:rPr lang="en-US" dirty="0"/>
              <a:t>WE ARE WORKING ON!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1981200"/>
            <a:ext cx="448872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SENATE BILL 309</a:t>
            </a:r>
          </a:p>
          <a:p>
            <a:endParaRPr lang="en-US" sz="4800" dirty="0"/>
          </a:p>
          <a:p>
            <a:r>
              <a:rPr lang="en-US" sz="4800" dirty="0"/>
              <a:t>HOUSE BILL 1624</a:t>
            </a:r>
          </a:p>
          <a:p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96800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PAYBACK?????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506450"/>
              </p:ext>
            </p:extLst>
          </p:nvPr>
        </p:nvGraphicFramePr>
        <p:xfrm>
          <a:off x="372894" y="1752600"/>
          <a:ext cx="8305800" cy="407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Worksheet" r:id="rId3" imgW="10505849" imgH="5629348" progId="Excel.Sheet.12">
                  <p:embed/>
                </p:oleObj>
              </mc:Choice>
              <mc:Fallback>
                <p:oleObj name="Worksheet" r:id="rId3" imgW="10505849" imgH="5629348" progId="Excel.Shee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2894" y="1752600"/>
                        <a:ext cx="8305800" cy="4071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4719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PAYBACK?</a:t>
            </a:r>
          </a:p>
        </p:txBody>
      </p:sp>
    </p:spTree>
    <p:extLst>
      <p:ext uri="{BB962C8B-B14F-4D97-AF65-F5344CB8AC3E}">
        <p14:creationId xmlns:p14="http://schemas.microsoft.com/office/powerpoint/2010/main" val="51682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2215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234" y="1219200"/>
            <a:ext cx="877753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u="sng" dirty="0">
              <a:solidFill>
                <a:srgbClr val="FFC000"/>
              </a:solidFill>
            </a:endParaRPr>
          </a:p>
          <a:p>
            <a:pPr algn="ctr"/>
            <a:r>
              <a:rPr lang="en-US" sz="3200" b="1" u="sng" dirty="0">
                <a:solidFill>
                  <a:srgbClr val="FFC000"/>
                </a:solidFill>
              </a:rPr>
              <a:t> </a:t>
            </a:r>
            <a:r>
              <a:rPr lang="en-US" sz="3200" b="1" u="sng" dirty="0">
                <a:solidFill>
                  <a:srgbClr val="FF0000"/>
                </a:solidFill>
              </a:rPr>
              <a:t>WILL YOU STILL</a:t>
            </a:r>
          </a:p>
          <a:p>
            <a:pPr algn="ctr"/>
            <a:endParaRPr lang="en-US" sz="3200" b="1" u="sng" dirty="0">
              <a:solidFill>
                <a:srgbClr val="FF0000"/>
              </a:solidFill>
            </a:endParaRPr>
          </a:p>
          <a:p>
            <a:pPr algn="ctr"/>
            <a:r>
              <a:rPr lang="en-US" sz="3200" b="1" u="sng" dirty="0">
                <a:solidFill>
                  <a:srgbClr val="FF0000"/>
                </a:solidFill>
              </a:rPr>
              <a:t>BE DOING THE SAME THING ABOUT YOUR ENERGY</a:t>
            </a:r>
          </a:p>
          <a:p>
            <a:pPr algn="ctr"/>
            <a:endParaRPr lang="en-US" sz="3200" b="1" u="sng" dirty="0">
              <a:solidFill>
                <a:srgbClr val="FF0000"/>
              </a:solidFill>
            </a:endParaRPr>
          </a:p>
          <a:p>
            <a:pPr algn="ctr"/>
            <a:r>
              <a:rPr lang="en-US" sz="3200" b="1" u="sng" dirty="0">
                <a:solidFill>
                  <a:srgbClr val="FF0000"/>
                </a:solidFill>
              </a:rPr>
              <a:t>NEEDS A YEAR FROM NOW OR WILL YOU HAVE</a:t>
            </a:r>
          </a:p>
          <a:p>
            <a:pPr algn="ctr"/>
            <a:endParaRPr lang="en-US" sz="3200" b="1" u="sng" dirty="0">
              <a:solidFill>
                <a:srgbClr val="FF0000"/>
              </a:solidFill>
            </a:endParaRPr>
          </a:p>
          <a:p>
            <a:pPr algn="ctr"/>
            <a:r>
              <a:rPr lang="en-US" sz="3200" b="1" u="sng" dirty="0">
                <a:solidFill>
                  <a:srgbClr val="FF0000"/>
                </a:solidFill>
              </a:rPr>
              <a:t>TAKEN STEPS TO CONTROL YOUR COSTS FOR THE</a:t>
            </a:r>
          </a:p>
          <a:p>
            <a:pPr algn="ctr"/>
            <a:endParaRPr lang="en-US" sz="3200" b="1" u="sng" dirty="0">
              <a:solidFill>
                <a:srgbClr val="FF0000"/>
              </a:solidFill>
            </a:endParaRPr>
          </a:p>
          <a:p>
            <a:pPr algn="ctr"/>
            <a:r>
              <a:rPr lang="en-US" sz="3200" b="1" u="sng" dirty="0">
                <a:solidFill>
                  <a:srgbClr val="FF0000"/>
                </a:solidFill>
              </a:rPr>
              <a:t>NEXT 30 YEARS?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685800"/>
            <a:ext cx="794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THE ONLY ONE YOU NEED TO ANSWER IS:</a:t>
            </a:r>
          </a:p>
        </p:txBody>
      </p:sp>
    </p:spTree>
    <p:extLst>
      <p:ext uri="{BB962C8B-B14F-4D97-AF65-F5344CB8AC3E}">
        <p14:creationId xmlns:p14="http://schemas.microsoft.com/office/powerpoint/2010/main" val="1758824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/>
              <a:t>Thinking Differently is NORMAL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3886200"/>
            <a:ext cx="28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1752600"/>
            <a:ext cx="259263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SOLARCAM</a:t>
            </a:r>
          </a:p>
          <a:p>
            <a:pPr algn="ctr"/>
            <a:r>
              <a:rPr lang="en-US" sz="2400" dirty="0"/>
              <a:t>Patent issued</a:t>
            </a:r>
          </a:p>
          <a:p>
            <a:pPr algn="ctr"/>
            <a:r>
              <a:rPr lang="en-US" sz="2400" dirty="0"/>
              <a:t>January 24, 2017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Provides for </a:t>
            </a:r>
          </a:p>
          <a:p>
            <a:pPr algn="ctr"/>
            <a:r>
              <a:rPr lang="en-US" sz="2400" dirty="0"/>
              <a:t>Single Axis Tracking</a:t>
            </a:r>
          </a:p>
          <a:p>
            <a:pPr algn="ctr"/>
            <a:r>
              <a:rPr lang="en-US" sz="2400" dirty="0"/>
              <a:t>In the Southern</a:t>
            </a:r>
          </a:p>
          <a:p>
            <a:pPr algn="ctr"/>
            <a:r>
              <a:rPr lang="en-US" sz="2400" dirty="0"/>
              <a:t>Sky with no  </a:t>
            </a:r>
          </a:p>
          <a:p>
            <a:pPr algn="ctr"/>
            <a:r>
              <a:rPr lang="en-US" sz="2400" dirty="0"/>
              <a:t>moving parts.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90600"/>
            <a:ext cx="3914775" cy="568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49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>
                <a:solidFill>
                  <a:srgbClr val="FF0000"/>
                </a:solidFill>
              </a:rPr>
              <a:t>SOLAR REDUCES COSTS!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1524000"/>
            <a:ext cx="754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DURING ITS 30-YEAR EXPECTED LIFE, SOLAR ENERGY INSTALLED TODAY WILL PRODUCE ENERGY AT THE RATE OF                          </a:t>
            </a:r>
            <a:r>
              <a:rPr lang="en-US" sz="4800" b="1" u="sng" dirty="0">
                <a:solidFill>
                  <a:srgbClr val="FF0000"/>
                </a:solidFill>
              </a:rPr>
              <a:t>2.7 CENTS/KWH!</a:t>
            </a:r>
          </a:p>
        </p:txBody>
      </p:sp>
    </p:spTree>
    <p:extLst>
      <p:ext uri="{BB962C8B-B14F-4D97-AF65-F5344CB8AC3E}">
        <p14:creationId xmlns:p14="http://schemas.microsoft.com/office/powerpoint/2010/main" val="45777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782762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Lots Happening </a:t>
            </a:r>
            <a:br>
              <a:rPr lang="en-US" dirty="0"/>
            </a:br>
            <a:r>
              <a:rPr lang="en-US" dirty="0"/>
              <a:t>There are more people working in</a:t>
            </a:r>
            <a:br>
              <a:rPr lang="en-US" dirty="0"/>
            </a:br>
            <a:r>
              <a:rPr lang="en-US" dirty="0"/>
              <a:t>solar than in oil, gas and coal combined!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70642"/>
            <a:ext cx="2895600" cy="45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7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IS GETTING BLOWN AWAY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441407" cy="53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06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ENERGY COSTS ARE RISING, RIGHT?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8534400" cy="539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1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ONLY THE CUSTOMER’S PRICE 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382000" cy="56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07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713</Words>
  <Application>Microsoft Office PowerPoint</Application>
  <PresentationFormat>On-screen Show (4:3)</PresentationFormat>
  <Paragraphs>162</Paragraphs>
  <Slides>37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Office Theme</vt:lpstr>
      <vt:lpstr>Worksheet</vt:lpstr>
      <vt:lpstr>SOLAR ENERGY SYSTEMS FOR AGRICULTURE, BUSINESS, AND RESIDENTIAL</vt:lpstr>
      <vt:lpstr>Who We Are/What We Do</vt:lpstr>
      <vt:lpstr>INNOVATION IS STANDARD EQUIPMENT</vt:lpstr>
      <vt:lpstr>Thinking Differently is NORMAL</vt:lpstr>
      <vt:lpstr>SOLAR REDUCES COSTS!</vt:lpstr>
      <vt:lpstr>There Is Lots Happening  There are more people working in solar than in oil, gas and coal combined!</vt:lpstr>
      <vt:lpstr>WIND IS GETTING BLOWN AWAY</vt:lpstr>
      <vt:lpstr>ENERGY COSTS ARE RISING, RIGHT?</vt:lpstr>
      <vt:lpstr>ONLY THE CUSTOMER’S PRICE IS</vt:lpstr>
      <vt:lpstr>SOLAR HAS AN INERENT TIME OF DAY BENEFIT COMPARED TO WIND</vt:lpstr>
      <vt:lpstr>Understanding Solar Is More  Than Panels and Inverters</vt:lpstr>
      <vt:lpstr>Array Configuration Makes Us Different</vt:lpstr>
      <vt:lpstr>Panels are bolted to outriggers which are fastened directly to welded plate on the horizontal pipe.</vt:lpstr>
      <vt:lpstr>PowerPoint Presentation</vt:lpstr>
      <vt:lpstr>Simple Mechanical Jack Does The Adjusting of the Array</vt:lpstr>
      <vt:lpstr>PowerPoint Presentation</vt:lpstr>
      <vt:lpstr>PowerPoint Presentation</vt:lpstr>
      <vt:lpstr>ANGLE MATTERS AND RARELY IS THE IMPACT VISIBLE</vt:lpstr>
      <vt:lpstr>The Sun’s Path Means Perfect Angle Rarely Happens.  The Best One Can Do Is to Get the Best Average Angle</vt:lpstr>
      <vt:lpstr>TILT VS NON-TILT, THERE ARE OTHER BENEFITS.</vt:lpstr>
      <vt:lpstr>ADJACENT SOLARCAM SYSTEM</vt:lpstr>
      <vt:lpstr>How Does Solar Work?</vt:lpstr>
      <vt:lpstr>Solarworld Panels offer legacy performance, solid company support and competitive pricing!</vt:lpstr>
      <vt:lpstr>THIS IS WHAT LOW COST LOOKS LIKE</vt:lpstr>
      <vt:lpstr>Enphase Microinverters Only Option Other Than String Inverter</vt:lpstr>
      <vt:lpstr>Frost, Snow, and Reporting are big issues that micro-inverters help fix.</vt:lpstr>
      <vt:lpstr>Check Performance and  History via Internet!</vt:lpstr>
      <vt:lpstr>PowerPoint Presentation</vt:lpstr>
      <vt:lpstr>  Purdue Study on Economics of Solar using data from our system verifies competitive costs compared to grid.  Go to www.agtechnologiesinc.com for the entire report or ask and we’ll  send a paper copy.  </vt:lpstr>
      <vt:lpstr>Solar is Safe and Durable </vt:lpstr>
      <vt:lpstr>SOLARCAM PROVIDES PEAK EFFICIENCY</vt:lpstr>
      <vt:lpstr>WE PROVIDE ONE PRICE FOR EVERYTHING.  MOST VENDORS DON’T</vt:lpstr>
      <vt:lpstr>A FEW IMPORTANT MATTERS WE ARE WORKING ON!</vt:lpstr>
      <vt:lpstr>WHAT ABOUT PAYBACK?????</vt:lpstr>
      <vt:lpstr>WHAT ABOUT PAYBACK?</vt:lpstr>
      <vt:lpstr>Questions?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Straeter</dc:creator>
  <cp:lastModifiedBy>Jesse Straeter</cp:lastModifiedBy>
  <cp:revision>91</cp:revision>
  <cp:lastPrinted>2015-03-03T19:33:34Z</cp:lastPrinted>
  <dcterms:created xsi:type="dcterms:W3CDTF">2014-11-09T02:17:48Z</dcterms:created>
  <dcterms:modified xsi:type="dcterms:W3CDTF">2017-03-06T00:44:03Z</dcterms:modified>
</cp:coreProperties>
</file>